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6" r:id="rId4"/>
    <p:sldId id="267" r:id="rId5"/>
    <p:sldId id="258" r:id="rId6"/>
    <p:sldId id="264" r:id="rId7"/>
    <p:sldId id="265" r:id="rId8"/>
    <p:sldId id="262" r:id="rId9"/>
    <p:sldId id="269" r:id="rId10"/>
    <p:sldId id="270" r:id="rId11"/>
    <p:sldId id="271" r:id="rId12"/>
    <p:sldId id="272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36" autoAdjust="0"/>
  </p:normalViewPr>
  <p:slideViewPr>
    <p:cSldViewPr>
      <p:cViewPr varScale="1">
        <p:scale>
          <a:sx n="39" d="100"/>
          <a:sy n="39" d="100"/>
        </p:scale>
        <p:origin x="-12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9C854-3FE3-4A60-A38D-83263495A031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8EA91-67B8-41E9-8D07-030AA29F2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EA91-67B8-41E9-8D07-030AA29F27B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Полихромные изображения бизонов, лошадей, мамонтов были обнаружены на большом плафоне пещеры </a:t>
            </a:r>
            <a:r>
              <a:rPr lang="ru-RU" sz="11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Альтамира</a:t>
            </a:r>
            <a:r>
              <a:rPr lang="ru-RU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Испании, в провинции </a:t>
            </a:r>
            <a:r>
              <a:rPr lang="ru-RU" sz="11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Сантандер</a:t>
            </a:r>
            <a:r>
              <a:rPr lang="ru-RU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На карте это находится вот здесь. </a:t>
            </a:r>
            <a:r>
              <a:rPr lang="ru-RU" sz="11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(Слайд с изображением карты Испании</a:t>
            </a:r>
            <a:r>
              <a:rPr lang="ru-RU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11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ru-RU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Относят его к Верхнему палеолиту, </a:t>
            </a:r>
            <a:r>
              <a:rPr lang="ru-RU" sz="11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Мадленскому</a:t>
            </a:r>
            <a:r>
              <a:rPr lang="ru-RU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периоду. Интересна история открытия этой пещеры. Она была случайно обнаружена в 1879 году испанским археологом-любителем Марселино  </a:t>
            </a:r>
            <a:r>
              <a:rPr lang="ru-RU" sz="11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Санс</a:t>
            </a:r>
            <a:r>
              <a:rPr lang="ru-RU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де </a:t>
            </a:r>
            <a:r>
              <a:rPr lang="ru-RU" sz="11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Саутуолой</a:t>
            </a:r>
            <a:r>
              <a:rPr lang="ru-RU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вместе с его 9-летней дочерью. Мастерство выполнения рисунков было высоким. И это заставило усомниться в подлинности росписей. </a:t>
            </a:r>
            <a:r>
              <a:rPr lang="ru-RU" sz="11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Саутуолу</a:t>
            </a:r>
            <a:r>
              <a:rPr lang="ru-RU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обвинили в подделке. И лишь в 1902 году /после смерти археолога/ было признано, что изображения сделаны рукой первобытного художника. С 1985 года пещера с живописью является объектом всемирного наследия ЮНЕСКО.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EA91-67B8-41E9-8D07-030AA29F27B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B977-9CB7-4337-A8CA-AC9077905B5D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DDC0-9D99-44E7-B37A-97F72D097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B977-9CB7-4337-A8CA-AC9077905B5D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DDC0-9D99-44E7-B37A-97F72D097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B977-9CB7-4337-A8CA-AC9077905B5D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DDC0-9D99-44E7-B37A-97F72D097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B977-9CB7-4337-A8CA-AC9077905B5D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DDC0-9D99-44E7-B37A-97F72D097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B977-9CB7-4337-A8CA-AC9077905B5D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DDC0-9D99-44E7-B37A-97F72D097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B977-9CB7-4337-A8CA-AC9077905B5D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DDC0-9D99-44E7-B37A-97F72D097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B977-9CB7-4337-A8CA-AC9077905B5D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DDC0-9D99-44E7-B37A-97F72D097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B977-9CB7-4337-A8CA-AC9077905B5D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DDC0-9D99-44E7-B37A-97F72D097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B977-9CB7-4337-A8CA-AC9077905B5D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DDC0-9D99-44E7-B37A-97F72D097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B977-9CB7-4337-A8CA-AC9077905B5D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DDC0-9D99-44E7-B37A-97F72D097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B977-9CB7-4337-A8CA-AC9077905B5D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DDC0-9D99-44E7-B37A-97F72D097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17000"/>
            <a:lum/>
          </a:blip>
          <a:srcRect/>
          <a:stretch>
            <a:fillRect l="-5000" t="-8000" r="-1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3B977-9CB7-4337-A8CA-AC9077905B5D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FDDC0-9D99-44E7-B37A-97F72D097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kaplyasveta.ru/posle-altamiry/altamira-impressionizm-15-000-let-do-n-e-chast-2-2.html" TargetMode="External"/><Relationship Id="rId2" Type="http://schemas.openxmlformats.org/officeDocument/2006/relationships/hyperlink" Target="http://ru.wikipedia.org/wiki/%C0%EB%FC%F2%E0%EC%E8%F0%E0_(%EF%E5%F9%E5%F0%E0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onteiffel.ru/&#1055;&#1077;&#1088;&#1074;&#1086;&#1073;&#1099;&#1090;&#1085;&#1086;&#1077;_&#1080;&#1089;&#1082;&#1091;&#1089;&#1089;&#1090;&#1074;&#1086;_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 l="-5000" t="-8000" r="-1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Estrangelo Edessa" pitchFamily="66" charset="0"/>
              </a:rPr>
              <a:t>Наскальные росписи первобытного человека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Estrangelo Edess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4509120"/>
            <a:ext cx="4536504" cy="1728192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Урок МХК </a:t>
            </a:r>
          </a:p>
          <a:p>
            <a:pPr algn="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элементами французской мастерской</a:t>
            </a:r>
          </a:p>
          <a:p>
            <a:pPr algn="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 класс</a:t>
            </a:r>
          </a:p>
          <a:p>
            <a:pPr algn="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Школа №512 Невского района СПб</a:t>
            </a:r>
          </a:p>
          <a:p>
            <a:pPr algn="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Воробьева Марина Владимировна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Галерея первобытной живописи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- Поделитесь со своими товарищами: что вы изобразили на рисунке?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- Что интересного узнали на уроке?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Что бы вы хотели доработать? </a:t>
            </a:r>
          </a:p>
          <a:p>
            <a:pPr algn="ctr">
              <a:buFontTx/>
              <a:buChar char="-"/>
            </a:pPr>
            <a:endParaRPr lang="ru-RU" b="1" i="1" dirty="0" smtClean="0">
              <a:solidFill>
                <a:srgbClr val="FF0000"/>
              </a:solidFill>
            </a:endParaRPr>
          </a:p>
          <a:p>
            <a:pPr algn="ctr">
              <a:buFontTx/>
              <a:buChar char="-"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какова же цель нашего урока?</a:t>
            </a:r>
          </a:p>
          <a:p>
            <a:pPr algn="ctr">
              <a:buFontTx/>
              <a:buChar char="-"/>
            </a:pP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Выяснить эволюционные особенности первобытной живописи. 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Домашнее задание: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   Подготовить небольшое сообщение о первобытных росписях, созданных в разные эпохи на разных территориях.</a:t>
            </a:r>
          </a:p>
          <a:p>
            <a:pPr>
              <a:buNone/>
            </a:pP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72819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140968"/>
            <a:ext cx="8229600" cy="29851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Удачи в творчестве!</a:t>
            </a:r>
            <a:endParaRPr lang="ru-RU" sz="4000" b="1" dirty="0">
              <a:ln w="1905"/>
              <a:solidFill>
                <a:schemeClr val="accent4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Используемая литература: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1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Емохонова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Л. Г. Мировая художественная культура: учебник для 10 класса: среднее (полное) общее образование (базовый уровень)/Л. Г.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Емохонова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. – 2-е изд., стер. – М.: Издательский центр «Академия», 2008.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2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Лисичкина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О. Б. Мировая художественная культура. Часть 1. Учебное пособие для старших классов средней школы. – СПб: «Специальная Литература», 1997. </a:t>
            </a:r>
          </a:p>
          <a:p>
            <a:r>
              <a:rPr lang="ru-RU" sz="2000" b="1" dirty="0" err="1" smtClean="0"/>
              <a:t>Интернет-источники</a:t>
            </a:r>
            <a:r>
              <a:rPr lang="ru-RU" sz="2000" b="1" dirty="0" smtClean="0"/>
              <a:t>:</a:t>
            </a:r>
            <a:endParaRPr lang="ru-RU" sz="2000" dirty="0" smtClean="0"/>
          </a:p>
          <a:p>
            <a:pPr lvl="0"/>
            <a:r>
              <a:rPr lang="ru-RU" sz="2000" dirty="0" err="1" smtClean="0"/>
              <a:t>Википедия</a:t>
            </a:r>
            <a:r>
              <a:rPr lang="ru-RU" sz="2000" dirty="0" smtClean="0"/>
              <a:t>, статья  «Пещера </a:t>
            </a:r>
            <a:r>
              <a:rPr lang="ru-RU" sz="2000" dirty="0" err="1" smtClean="0"/>
              <a:t>Альтамира</a:t>
            </a:r>
            <a:r>
              <a:rPr lang="ru-RU" sz="2000" dirty="0" smtClean="0"/>
              <a:t>». Режим доступа (ссылка проверена 02.05.2013): </a:t>
            </a:r>
            <a:r>
              <a:rPr lang="ru-RU" sz="2000" b="1" u="sng" dirty="0" smtClean="0">
                <a:hlinkClick r:id="rId2"/>
              </a:rPr>
              <a:t>http://ru.wikipedia.org/wiki/%C0%EB%FC%F2%E0%EC%E8%F0%E0_(%EF%E5%F9%E5%F0%E0)</a:t>
            </a:r>
            <a:endParaRPr lang="ru-RU" sz="2000" dirty="0" smtClean="0"/>
          </a:p>
          <a:p>
            <a:pPr lvl="0"/>
            <a:r>
              <a:rPr lang="ru-RU" sz="2000" dirty="0" smtClean="0"/>
              <a:t>Статья </a:t>
            </a:r>
            <a:r>
              <a:rPr lang="ru-RU" sz="2000" dirty="0" err="1" smtClean="0"/>
              <a:t>Риа</a:t>
            </a:r>
            <a:r>
              <a:rPr lang="ru-RU" sz="2000" dirty="0" smtClean="0"/>
              <a:t> Ю. «</a:t>
            </a:r>
            <a:r>
              <a:rPr lang="ru-RU" sz="2000" dirty="0" err="1" smtClean="0"/>
              <a:t>Альтамира</a:t>
            </a:r>
            <a:r>
              <a:rPr lang="ru-RU" sz="2000" dirty="0" smtClean="0"/>
              <a:t>. Импрессионизм 15 000 лет до н.э.? Часть 2». Режим доступа (ссылка проверена 02.05.2013):</a:t>
            </a:r>
          </a:p>
          <a:p>
            <a:r>
              <a:rPr lang="en-US" sz="2000" b="1" u="sng" dirty="0" smtClean="0">
                <a:hlinkClick r:id="rId3"/>
              </a:rPr>
              <a:t>http</a:t>
            </a:r>
            <a:r>
              <a:rPr lang="ru-RU" sz="2000" b="1" u="sng" dirty="0" smtClean="0">
                <a:hlinkClick r:id="rId3"/>
              </a:rPr>
              <a:t>://</a:t>
            </a:r>
            <a:r>
              <a:rPr lang="en-US" sz="2000" b="1" u="sng" dirty="0" err="1" smtClean="0">
                <a:hlinkClick r:id="rId3"/>
              </a:rPr>
              <a:t>kaplyasveta</a:t>
            </a:r>
            <a:r>
              <a:rPr lang="ru-RU" sz="2000" b="1" u="sng" dirty="0" smtClean="0">
                <a:hlinkClick r:id="rId3"/>
              </a:rPr>
              <a:t>.</a:t>
            </a:r>
            <a:r>
              <a:rPr lang="en-US" sz="2000" b="1" u="sng" dirty="0" err="1" smtClean="0">
                <a:hlinkClick r:id="rId3"/>
              </a:rPr>
              <a:t>ru</a:t>
            </a:r>
            <a:r>
              <a:rPr lang="ru-RU" sz="2000" b="1" u="sng" dirty="0" smtClean="0">
                <a:hlinkClick r:id="rId3"/>
              </a:rPr>
              <a:t>/</a:t>
            </a:r>
            <a:r>
              <a:rPr lang="en-US" sz="2000" b="1" u="sng" dirty="0" err="1" smtClean="0">
                <a:hlinkClick r:id="rId3"/>
              </a:rPr>
              <a:t>posle</a:t>
            </a:r>
            <a:r>
              <a:rPr lang="ru-RU" sz="2000" b="1" u="sng" dirty="0" smtClean="0">
                <a:hlinkClick r:id="rId3"/>
              </a:rPr>
              <a:t>-</a:t>
            </a:r>
            <a:r>
              <a:rPr lang="en-US" sz="2000" b="1" u="sng" dirty="0" err="1" smtClean="0">
                <a:hlinkClick r:id="rId3"/>
              </a:rPr>
              <a:t>altamiry</a:t>
            </a:r>
            <a:r>
              <a:rPr lang="ru-RU" sz="2000" b="1" u="sng" dirty="0" smtClean="0">
                <a:hlinkClick r:id="rId3"/>
              </a:rPr>
              <a:t>/</a:t>
            </a:r>
            <a:r>
              <a:rPr lang="en-US" sz="2000" b="1" u="sng" dirty="0" err="1" smtClean="0">
                <a:hlinkClick r:id="rId3"/>
              </a:rPr>
              <a:t>altamira</a:t>
            </a:r>
            <a:r>
              <a:rPr lang="ru-RU" sz="2000" b="1" u="sng" dirty="0" smtClean="0">
                <a:hlinkClick r:id="rId3"/>
              </a:rPr>
              <a:t>-</a:t>
            </a:r>
            <a:r>
              <a:rPr lang="en-US" sz="2000" b="1" u="sng" dirty="0" err="1" smtClean="0">
                <a:hlinkClick r:id="rId3"/>
              </a:rPr>
              <a:t>impressionizm</a:t>
            </a:r>
            <a:r>
              <a:rPr lang="ru-RU" sz="2000" b="1" u="sng" dirty="0" smtClean="0">
                <a:hlinkClick r:id="rId3"/>
              </a:rPr>
              <a:t>-15-000-</a:t>
            </a:r>
            <a:r>
              <a:rPr lang="en-US" sz="2000" b="1" u="sng" dirty="0" smtClean="0">
                <a:hlinkClick r:id="rId3"/>
              </a:rPr>
              <a:t>let</a:t>
            </a:r>
            <a:r>
              <a:rPr lang="ru-RU" sz="2000" b="1" u="sng" dirty="0" smtClean="0">
                <a:hlinkClick r:id="rId3"/>
              </a:rPr>
              <a:t>-</a:t>
            </a:r>
            <a:r>
              <a:rPr lang="en-US" sz="2000" b="1" u="sng" dirty="0" smtClean="0">
                <a:hlinkClick r:id="rId3"/>
              </a:rPr>
              <a:t>do</a:t>
            </a:r>
            <a:r>
              <a:rPr lang="ru-RU" sz="2000" b="1" u="sng" dirty="0" smtClean="0">
                <a:hlinkClick r:id="rId3"/>
              </a:rPr>
              <a:t>-</a:t>
            </a:r>
            <a:r>
              <a:rPr lang="en-US" sz="2000" b="1" u="sng" dirty="0" smtClean="0">
                <a:hlinkClick r:id="rId3"/>
              </a:rPr>
              <a:t>n</a:t>
            </a:r>
            <a:r>
              <a:rPr lang="ru-RU" sz="2000" b="1" u="sng" dirty="0" smtClean="0">
                <a:hlinkClick r:id="rId3"/>
              </a:rPr>
              <a:t>-</a:t>
            </a:r>
            <a:r>
              <a:rPr lang="en-US" sz="2000" b="1" u="sng" dirty="0" smtClean="0">
                <a:hlinkClick r:id="rId3"/>
              </a:rPr>
              <a:t>e</a:t>
            </a:r>
            <a:r>
              <a:rPr lang="ru-RU" sz="2000" b="1" u="sng" dirty="0" smtClean="0">
                <a:hlinkClick r:id="rId3"/>
              </a:rPr>
              <a:t>-</a:t>
            </a:r>
            <a:r>
              <a:rPr lang="en-US" sz="2000" b="1" u="sng" dirty="0" err="1" smtClean="0">
                <a:hlinkClick r:id="rId3"/>
              </a:rPr>
              <a:t>chast</a:t>
            </a:r>
            <a:r>
              <a:rPr lang="ru-RU" sz="2000" b="1" u="sng" dirty="0" smtClean="0">
                <a:hlinkClick r:id="rId3"/>
              </a:rPr>
              <a:t>-2-2.</a:t>
            </a:r>
            <a:r>
              <a:rPr lang="en-US" sz="2000" b="1" u="sng" dirty="0" smtClean="0">
                <a:hlinkClick r:id="rId3"/>
              </a:rPr>
              <a:t>html</a:t>
            </a:r>
            <a:endParaRPr lang="ru-RU" sz="2000" dirty="0" smtClean="0"/>
          </a:p>
          <a:p>
            <a:pPr lvl="0"/>
            <a:r>
              <a:rPr lang="ru-RU" sz="2000" dirty="0" smtClean="0"/>
              <a:t>Статья «Первобытное искусство». Режим доступа (ссылка проверена 02.05.2013):</a:t>
            </a:r>
          </a:p>
          <a:p>
            <a:r>
              <a:rPr lang="ru-RU" sz="2000" b="1" u="sng" dirty="0" smtClean="0">
                <a:hlinkClick r:id="rId4"/>
              </a:rPr>
              <a:t>http://www.ponteiffel.ru/Первобытное_искусство_5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92888" cy="1152128"/>
          </a:xfrm>
        </p:spPr>
        <p:txBody>
          <a:bodyPr>
            <a:noAutofit/>
          </a:bodyPr>
          <a:lstStyle/>
          <a:p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«Лезвие бритвы» Иван Ефремов</a:t>
            </a:r>
            <a:b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отрывки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1052736"/>
            <a:ext cx="4402832" cy="507342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19256" cy="51622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«Скалистый горный кряж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(…)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 Гигантские кедры рвали камни извилистыми корнями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(…)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Гряды холмов вползали в степь, быстро понижаясь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(…)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В кряже находились пещеры, где обитало племя могучих и веселых людей – охотников на крупную дичь, презиравших живших на реке рыболовов, </a:t>
            </a:r>
            <a:r>
              <a:rPr lang="ru-RU" sz="2400" b="1" dirty="0" err="1" smtClean="0">
                <a:solidFill>
                  <a:schemeClr val="accent4">
                    <a:lumMod val="75000"/>
                  </a:schemeClr>
                </a:solidFill>
              </a:rPr>
              <a:t>поедателей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 черепах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(…)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Соплеменники не пугались открытого боя с огромными кошками. Величайшее из изобретений человека, помимо огня, - копье! Прочное, длинное, острое, оно удержит превосходящую силу, убийственные когти и зубы на расстоянии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(…)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Человек должен принимать бой! И в камнях с защищенным тылом вместе с верными товарищами он способен отстоять своих детей и женщин».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Ответьте на вопросы к тексту: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-  Где происходит действие?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-  Какой представляется природа в художественном отрывке?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-  Кто является главным действующим лицом?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-  Какими вы видите этих людей?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-  О чем идет речь в данном отрывке?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-  Какой вывод следует из прочитанного отрывка?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Задание: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«Первобытный человек»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Какие ассоциации рождаются в вашем воображении? 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Запишите в свою тетрадь 12 слов – ассоциаций.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-  Зачитайте их по очереди, не повторяя уже названного.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4581128"/>
            <a:ext cx="8064896" cy="64807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Наскальный рисунок в пещере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Альтамира</a:t>
            </a:r>
            <a:endParaRPr lang="ru-RU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lum bright="-10000"/>
          </a:blip>
          <a:srcRect/>
          <a:stretch>
            <a:fillRect/>
          </a:stretch>
        </p:blipFill>
        <p:spPr bwMode="auto">
          <a:xfrm>
            <a:off x="1907704" y="404664"/>
            <a:ext cx="5486400" cy="4114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5301208"/>
            <a:ext cx="8352928" cy="1296144"/>
          </a:xfrm>
        </p:spPr>
        <p:txBody>
          <a:bodyPr>
            <a:noAutofit/>
          </a:bodyPr>
          <a:lstStyle/>
          <a:p>
            <a:pPr marL="457200" indent="-457200">
              <a:buAutoNum type="arabicPlain"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Рассмотрите изображение, запишите ряд слов-ассоциаций.</a:t>
            </a:r>
          </a:p>
          <a:p>
            <a:pPr marL="457200" indent="-457200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2      На основе ассоциативного ряда выскажите свое мнение.</a:t>
            </a:r>
          </a:p>
          <a:p>
            <a:pPr marL="457200" indent="-457200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3     Зачитайте по очереди слова-ассоциации и получившиеся высказывания.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4293096"/>
            <a:ext cx="8496944" cy="648072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Прорисовка общего вида потолка пещеры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Альтамира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5085184"/>
            <a:ext cx="8064896" cy="1368152"/>
          </a:xfrm>
        </p:spPr>
        <p:txBody>
          <a:bodyPr>
            <a:noAutofit/>
          </a:bodyPr>
          <a:lstStyle/>
          <a:p>
            <a:pPr marL="457200" indent="-457200">
              <a:buAutoNum type="arabicPlain"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Рассмотрите изображение, запишите ряд слов-ассоциаций.</a:t>
            </a:r>
          </a:p>
          <a:p>
            <a:pPr marL="457200" indent="-457200">
              <a:buAutoNum type="arabicPlain" startAt="2"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На основе ассоциативного ряда выскажите свое мнение.</a:t>
            </a:r>
          </a:p>
          <a:p>
            <a:pPr marL="457200" indent="-457200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3      Зачитайте по очереди слова-ассоциации и высказывания.</a:t>
            </a:r>
            <a:endParaRPr lang="ru-RU" sz="2000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lum bright="-20000"/>
          </a:blip>
          <a:srcRect t="149" b="149"/>
          <a:stretch>
            <a:fillRect/>
          </a:stretch>
        </p:blipFill>
        <p:spPr bwMode="auto">
          <a:xfrm>
            <a:off x="525255" y="1023529"/>
            <a:ext cx="8079194" cy="30535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Марселино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Санс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де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Саутуола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Мария де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Саутуола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Палеолит в Западной Европе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4" y="2780928"/>
            <a:ext cx="4468055" cy="353617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1556792"/>
            <a:ext cx="2246110" cy="30874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99792" y="2132856"/>
            <a:ext cx="1656184" cy="30249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3" name="Равнобедренный треугольник 12"/>
          <p:cNvSpPr/>
          <p:nvPr/>
        </p:nvSpPr>
        <p:spPr>
          <a:xfrm flipH="1">
            <a:off x="5364088" y="4365104"/>
            <a:ext cx="216024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24128" y="414908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Альтамира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3960440" cy="151216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                                                 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«Лучники и олени»</a:t>
            </a:r>
            <a:b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Арана</a:t>
            </a: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  <a:b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Восточная Испания</a:t>
            </a:r>
            <a:endParaRPr lang="ru-RU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2204864"/>
            <a:ext cx="3888432" cy="396733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1) Рассмотрите изображение.</a:t>
            </a:r>
          </a:p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2) Составьте небольшой текст, 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сообщив о том новом, что появилось в этом изображении по сравнению с предыдущими.</a:t>
            </a:r>
          </a:p>
          <a:p>
            <a:endParaRPr lang="ru-RU" sz="20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3)  Зачитайте по очереди получившиеся небольшие высказывания.</a:t>
            </a:r>
          </a:p>
          <a:p>
            <a:endParaRPr lang="ru-RU" sz="2000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lum bright="-10000"/>
          </a:blip>
          <a:srcRect l="408" r="408"/>
          <a:stretch>
            <a:fillRect/>
          </a:stretch>
        </p:blipFill>
        <p:spPr bwMode="auto">
          <a:xfrm>
            <a:off x="4788024" y="332656"/>
            <a:ext cx="3672408" cy="61670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Творческое задание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  - Представьте себя первобытным художником.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   - Перед вами тонированный лист картона – это покрытая копотью от костра стена или потолок вашей пещеры, уголь - из кострища, мел и сангина – красители из-под ваших ног.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   - Что бы вы изобразили на стене или потолке вашей пещеры?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   - Дайте свободу своей фантазии.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748</Words>
  <Application>Microsoft Office PowerPoint</Application>
  <PresentationFormat>Экран (4:3)</PresentationFormat>
  <Paragraphs>67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Наскальные росписи первобытного человека</vt:lpstr>
      <vt:lpstr>«Лезвие бритвы» Иван Ефремов  отрывки</vt:lpstr>
      <vt:lpstr>Ответьте на вопросы к тексту:</vt:lpstr>
      <vt:lpstr>Задание:</vt:lpstr>
      <vt:lpstr>   Наскальный рисунок в пещере Альтамира</vt:lpstr>
      <vt:lpstr>         Прорисовка общего вида потолка пещеры Альтамира</vt:lpstr>
      <vt:lpstr>Марселино Санс де Саутуола, Мария де Саутуола   Палеолит в Западной Европе</vt:lpstr>
      <vt:lpstr>                                                    «Лучники и олени» Арана, Восточная Испания</vt:lpstr>
      <vt:lpstr>Творческое задание</vt:lpstr>
      <vt:lpstr>Галерея первобытной живописи</vt:lpstr>
      <vt:lpstr>Домашнее задание:</vt:lpstr>
      <vt:lpstr>Спасибо за внимание!</vt:lpstr>
      <vt:lpstr>Используемая 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«Наскальные росписи первобытного человека»</dc:title>
  <dc:creator>воробьевф=</dc:creator>
  <cp:lastModifiedBy>воробьевф=</cp:lastModifiedBy>
  <cp:revision>62</cp:revision>
  <dcterms:created xsi:type="dcterms:W3CDTF">2012-09-28T20:56:47Z</dcterms:created>
  <dcterms:modified xsi:type="dcterms:W3CDTF">2013-05-04T11:26:25Z</dcterms:modified>
</cp:coreProperties>
</file>